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0" r:id="rId15"/>
    <p:sldId id="271" r:id="rId16"/>
    <p:sldId id="272" r:id="rId17"/>
    <p:sldId id="273" r:id="rId18"/>
    <p:sldId id="282" r:id="rId19"/>
    <p:sldId id="283" r:id="rId20"/>
    <p:sldId id="267" r:id="rId21"/>
    <p:sldId id="268" r:id="rId22"/>
    <p:sldId id="284" r:id="rId23"/>
    <p:sldId id="285" r:id="rId24"/>
    <p:sldId id="262" r:id="rId25"/>
    <p:sldId id="263" r:id="rId26"/>
    <p:sldId id="264" r:id="rId27"/>
    <p:sldId id="265" r:id="rId28"/>
    <p:sldId id="266" r:id="rId2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F0DA"/>
          </a:solidFill>
        </a:fill>
      </a:tcStyle>
    </a:wholeTbl>
    <a:band2H>
      <a:tcTxStyle/>
      <a:tcStyle>
        <a:tcBdr/>
        <a:fill>
          <a:solidFill>
            <a:srgbClr val="F0F7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2ED"/>
          </a:solidFill>
        </a:fill>
      </a:tcStyle>
    </a:wholeTbl>
    <a:band2H>
      <a:tcTxStyle/>
      <a:tcStyle>
        <a:tcBdr/>
        <a:fill>
          <a:solidFill>
            <a:srgbClr val="E8F1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8E9"/>
          </a:solidFill>
        </a:fill>
      </a:tcStyle>
    </a:wholeTbl>
    <a:band2H>
      <a:tcTxStyle/>
      <a:tcStyle>
        <a:tcBdr/>
        <a:fill>
          <a:solidFill>
            <a:schemeClr val="accent6">
              <a:satOff val="-3304"/>
              <a:lumOff val="28736"/>
            </a:scheme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121" autoAdjust="0"/>
  </p:normalViewPr>
  <p:slideViewPr>
    <p:cSldViewPr snapToGrid="0">
      <p:cViewPr varScale="1">
        <p:scale>
          <a:sx n="120" d="100"/>
          <a:sy n="120" d="100"/>
        </p:scale>
        <p:origin x="135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273017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007533" y="0"/>
            <a:ext cx="5898827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6906359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958856" y="3428998"/>
            <a:ext cx="4138551" cy="2268560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2131292" y="2268786"/>
            <a:ext cx="3966115" cy="116021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ClrTx/>
              <a:buSzTx/>
              <a:buFontTx/>
              <a:buNone/>
              <a:defRPr sz="1600"/>
            </a:lvl1pPr>
            <a:lvl2pPr marL="0" indent="342900" algn="r">
              <a:buClrTx/>
              <a:buSzTx/>
              <a:buFontTx/>
              <a:buNone/>
              <a:defRPr sz="1600"/>
            </a:lvl2pPr>
            <a:lvl3pPr marL="0" indent="685800" algn="r">
              <a:buClrTx/>
              <a:buSzTx/>
              <a:buFontTx/>
              <a:buNone/>
              <a:defRPr sz="1600"/>
            </a:lvl3pPr>
            <a:lvl4pPr marL="0" indent="1028700" algn="r">
              <a:buClrTx/>
              <a:buSzTx/>
              <a:buFontTx/>
              <a:buNone/>
              <a:defRPr sz="1600"/>
            </a:lvl4pPr>
            <a:lvl5pPr marL="0" indent="1371600" algn="r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/>
          <p:nvPr/>
        </p:nvSpPr>
        <p:spPr>
          <a:xfrm>
            <a:off x="1641439" y="3262167"/>
            <a:ext cx="3117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2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1958856" y="808057"/>
            <a:ext cx="588535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sz="half" idx="1"/>
          </p:nvPr>
        </p:nvSpPr>
        <p:spPr>
          <a:xfrm>
            <a:off x="2120792" y="2049877"/>
            <a:ext cx="5723414" cy="40000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7697600" y="489934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xfrm>
            <a:off x="6849316" y="805818"/>
            <a:ext cx="994890" cy="5244127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sz="half" idx="1"/>
          </p:nvPr>
        </p:nvSpPr>
        <p:spPr>
          <a:xfrm>
            <a:off x="1964597" y="970409"/>
            <a:ext cx="4715442" cy="507953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1961316" y="808057"/>
            <a:ext cx="587801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half" idx="1"/>
          </p:nvPr>
        </p:nvSpPr>
        <p:spPr>
          <a:xfrm>
            <a:off x="2126235" y="2049877"/>
            <a:ext cx="5713093" cy="400006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1" cy="10817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xfrm>
            <a:off x="1965406" y="2056800"/>
            <a:ext cx="2855548" cy="399314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Shape 209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961316" y="808057"/>
            <a:ext cx="587801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2126235" y="2049877"/>
            <a:ext cx="5713093" cy="400006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957404" y="3199027"/>
            <a:ext cx="5967421" cy="137297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121130" y="2272143"/>
            <a:ext cx="5803295" cy="92688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ClrTx/>
              <a:buSzTx/>
              <a:buFontTx/>
              <a:buNone/>
              <a:defRPr sz="1600"/>
            </a:lvl1pPr>
            <a:lvl2pPr marL="0" indent="342900" algn="r">
              <a:buClrTx/>
              <a:buSzTx/>
              <a:buFontTx/>
              <a:buNone/>
              <a:defRPr sz="1600"/>
            </a:lvl2pPr>
            <a:lvl3pPr marL="0" indent="685800" algn="r">
              <a:buClrTx/>
              <a:buSzTx/>
              <a:buFontTx/>
              <a:buNone/>
              <a:defRPr sz="1600"/>
            </a:lvl3pPr>
            <a:lvl4pPr marL="0" indent="1028700" algn="r">
              <a:buClrTx/>
              <a:buSzTx/>
              <a:buFontTx/>
              <a:buNone/>
              <a:defRPr sz="1600"/>
            </a:lvl4pPr>
            <a:lvl5pPr marL="0" indent="1371600" algn="r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/>
        </p:nvSpPr>
        <p:spPr>
          <a:xfrm>
            <a:off x="1644924" y="3023992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1" cy="10817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xfrm>
            <a:off x="1965406" y="2056800"/>
            <a:ext cx="2855548" cy="399314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963589" y="805818"/>
            <a:ext cx="5880618" cy="1077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1963589" y="2054562"/>
            <a:ext cx="2857365" cy="71381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1pPr>
            <a:lvl2pPr marL="0" indent="3429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2pPr>
            <a:lvl3pPr marL="0" indent="6858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3pPr>
            <a:lvl4pPr marL="0" indent="10287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4pPr>
            <a:lvl5pPr marL="0" indent="13716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3"/>
          </p:nvPr>
        </p:nvSpPr>
        <p:spPr>
          <a:xfrm>
            <a:off x="4984679" y="2054562"/>
            <a:ext cx="2859528" cy="713819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651861" y="636540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1961316" y="808057"/>
            <a:ext cx="5878012" cy="10772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179465" y="1127642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485983" y="1296618"/>
            <a:ext cx="2120703" cy="1889076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half" idx="1"/>
          </p:nvPr>
        </p:nvSpPr>
        <p:spPr>
          <a:xfrm>
            <a:off x="4088538" y="805818"/>
            <a:ext cx="3755669" cy="52441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3"/>
          </p:nvPr>
        </p:nvSpPr>
        <p:spPr>
          <a:xfrm>
            <a:off x="1485981" y="3186154"/>
            <a:ext cx="2120704" cy="238639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3.png"/>
          <p:cNvPicPr>
            <a:picLocks noChangeAspect="1"/>
          </p:cNvPicPr>
          <p:nvPr/>
        </p:nvPicPr>
        <p:blipFill>
          <a:blip r:embed="rId3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179465" y="1127642"/>
            <a:ext cx="31172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chemeClr val="accent6"/>
                </a:solidFill>
                <a:latin typeface="Wingdings 3"/>
                <a:ea typeface="Wingdings 3"/>
                <a:cs typeface="Wingdings 3"/>
                <a:sym typeface="Wingdings 3"/>
              </a:defRPr>
            </a:lvl1pPr>
          </a:lstStyle>
          <a:p>
            <a:r>
              <a:t></a:t>
            </a:r>
          </a:p>
        </p:txBody>
      </p:sp>
      <p:sp>
        <p:nvSpPr>
          <p:cNvPr id="144" name="Shape 144"/>
          <p:cNvSpPr>
            <a:spLocks noGrp="1"/>
          </p:cNvSpPr>
          <p:nvPr>
            <p:ph type="pic" idx="13"/>
          </p:nvPr>
        </p:nvSpPr>
        <p:spPr>
          <a:xfrm>
            <a:off x="4582986" y="3228"/>
            <a:ext cx="3727770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1486670" y="1296618"/>
            <a:ext cx="2603214" cy="1886308"/>
          </a:xfrm>
          <a:prstGeom prst="rect">
            <a:avLst/>
          </a:prstGeom>
        </p:spPr>
        <p:txBody>
          <a:bodyPr anchor="b"/>
          <a:lstStyle>
            <a:lvl1pPr algn="l"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1485984" y="3182928"/>
            <a:ext cx="2603794" cy="238639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600"/>
            </a:lvl1pPr>
            <a:lvl2pPr marL="0" indent="342900">
              <a:buClrTx/>
              <a:buSzTx/>
              <a:buFontTx/>
              <a:buNone/>
              <a:defRPr sz="1600"/>
            </a:lvl2pPr>
            <a:lvl3pPr marL="0" indent="685800">
              <a:buClrTx/>
              <a:buSzTx/>
              <a:buFontTx/>
              <a:buNone/>
              <a:defRPr sz="1600"/>
            </a:lvl3pPr>
            <a:lvl4pPr marL="0" indent="1028700">
              <a:buClrTx/>
              <a:buSzTx/>
              <a:buFontTx/>
              <a:buNone/>
              <a:defRPr sz="1600"/>
            </a:lvl4pPr>
            <a:lvl5pPr marL="0" indent="1371600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1060" y="2912531"/>
            <a:ext cx="7772939" cy="394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/>
          <p:cNvPicPr>
            <a:picLocks noChangeAspect="1"/>
          </p:cNvPicPr>
          <p:nvPr/>
        </p:nvPicPr>
        <p:blipFill>
          <a:blip r:embed="rId17">
            <a:extLst/>
          </a:blip>
          <a:srcRect r="24997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1F2D29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962041" y="0"/>
            <a:ext cx="45720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rgbClr val="1F2D29">
              <a:alpha val="92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8321168" y="0"/>
            <a:ext cx="27433" cy="6858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470287" y="169322"/>
            <a:ext cx="330161" cy="31339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r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58365" marR="0" indent="-258365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628204" marR="0" indent="-285304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1017984" marR="0" indent="-332184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1409106" marR="0" indent="-380406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1759149" marR="0" indent="-387549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2138033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2403209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2832977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3180449" marR="0" indent="-418961" algn="l" defTabSz="6858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6"/>
        </a:buClr>
        <a:buSzPct val="90000"/>
        <a:buFont typeface="Wingdings"/>
        <a:buChar char="▪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ctrTitle"/>
          </p:nvPr>
        </p:nvSpPr>
        <p:spPr>
          <a:xfrm>
            <a:off x="2131292" y="3429000"/>
            <a:ext cx="3891687" cy="2268560"/>
          </a:xfrm>
          <a:prstGeom prst="rect">
            <a:avLst/>
          </a:prstGeom>
        </p:spPr>
        <p:txBody>
          <a:bodyPr/>
          <a:lstStyle/>
          <a:p>
            <a:pPr algn="l"/>
            <a:r>
              <a:t>Medusa</a:t>
            </a:r>
            <a:br/>
            <a:r>
              <a:t>Implementation</a:t>
            </a:r>
          </a:p>
        </p:txBody>
      </p:sp>
      <p:sp>
        <p:nvSpPr>
          <p:cNvPr id="221" name="Shape 221"/>
          <p:cNvSpPr/>
          <p:nvPr/>
        </p:nvSpPr>
        <p:spPr>
          <a:xfrm>
            <a:off x="2131292" y="4958894"/>
            <a:ext cx="2211572" cy="140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By:</a:t>
            </a:r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</a:defRPr>
            </a:pPr>
            <a:r>
              <a:t>Sepand Haghighi</a:t>
            </a:r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</a:defRPr>
            </a:pPr>
            <a:r>
              <a:t>Vahid Amini</a:t>
            </a:r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</a:defRPr>
            </a:pPr>
            <a:r>
              <a:t>Amin Fotovat</a:t>
            </a:r>
          </a:p>
        </p:txBody>
      </p:sp>
      <p:pic>
        <p:nvPicPr>
          <p:cNvPr id="1026" name="Picture 2" descr="http://ee.sharif.edu/~faez/Sharif-Logo-English-B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431" y="0"/>
            <a:ext cx="2238570" cy="225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Kepler</a:t>
            </a:r>
            <a:r>
              <a:rPr lang="en-US" dirty="0" smtClean="0"/>
              <a:t> (2012)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86" y="1776207"/>
            <a:ext cx="7210467" cy="42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9810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err="1" smtClean="0"/>
              <a:t>Nvidia</a:t>
            </a:r>
            <a:r>
              <a:rPr lang="en-US" dirty="0" smtClean="0"/>
              <a:t> MAXWELL (2015)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1026" name="Picture 2" descr="https://www.extremetech.com/wp-content/uploads/2014/09/maxwell-gm-204-top-level-diagr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60" y="1753264"/>
            <a:ext cx="7275078" cy="424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51070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smtClean="0"/>
              <a:t>CUDA Software Stack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46" y="1346672"/>
            <a:ext cx="6000253" cy="52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194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smtClean="0"/>
              <a:t>CUDA Compilation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44" y="1346672"/>
            <a:ext cx="5955657" cy="52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2985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smtClean="0"/>
              <a:t>CUDA Compilation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84" y="1574431"/>
            <a:ext cx="5893036" cy="46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327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smtClean="0"/>
              <a:t>CUDA BFS Sample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23167" y="1252602"/>
            <a:ext cx="6716161" cy="59093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void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BFSGraph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char**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char 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input_f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if(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!=2){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Usage(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exit(0);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input_f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("Reading File\n");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//Read in Graph from a file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fopen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input_f,"r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");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if(!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("Error Reading graph file\n");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return;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source = 0;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nsolas" panose="020B0609020204030204" pitchFamily="49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47008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smtClean="0"/>
              <a:t>CUDA BFS Sample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67063" y="1114816"/>
            <a:ext cx="6716161" cy="5632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Node*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cudaMalloc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(void**) &amp;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(Node)*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h_graph_nodes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(Node)*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cudaMemcpyHostToDevice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//Copy the Edge List to device Memory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cudaMalloc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(void**) &amp;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edge_list_size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h_graph_edges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edge_list_size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cudaMemcpyHostToDevice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//Copy the Mask to device memory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cudaMalloc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(void**) &amp;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h_graph_mask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)*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cudaMemcpyHostToDevice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 ;</a:t>
            </a:r>
          </a:p>
        </p:txBody>
      </p:sp>
    </p:spTree>
    <p:extLst>
      <p:ext uri="{BB962C8B-B14F-4D97-AF65-F5344CB8AC3E}">
        <p14:creationId xmlns:p14="http://schemas.microsoft.com/office/powerpoint/2010/main" val="300130575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smtClean="0"/>
              <a:t>CUDA Kernel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53357" y="1238352"/>
            <a:ext cx="6716161" cy="5893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_KERNEL_H_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#define _KERNEL_H_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__global__ void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Kernel( Node*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blockIdx.x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*MAX_THREADS_PER_BLOCK +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threadIdx.x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if(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g_graph_mask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]=false;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for(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].starting;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no_of_edges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+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].starting);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	{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id =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r>
              <a:rPr lang="en-US" sz="4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780126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smtClean="0"/>
              <a:t>CUDA Kernel</a:t>
            </a:r>
            <a:r>
              <a:rPr dirty="0"/>
              <a:t/>
            </a:r>
            <a:br>
              <a:rPr dirty="0"/>
            </a:br>
            <a:r>
              <a:rPr dirty="0" smtClean="0"/>
              <a:t/>
            </a:r>
            <a:br>
              <a:rPr dirty="0" smtClean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53357" y="1238352"/>
            <a:ext cx="6716161" cy="5893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ifndef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_KERNEL_H_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#define _KERNEL_H_</a:t>
            </a:r>
          </a:p>
          <a:p>
            <a:endParaRPr lang="en-US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__global__ void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Kernel( Node*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*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blockIdx.x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*MAX_THREADS_PER_BLOCK +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threadIdx.x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if(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no_of_nodes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g_graph_mask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g_graph_mask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]=false;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for(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].starting;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&lt;(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].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no_of_edges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g_graph_nodes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].starting);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	{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 id =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g_graph_edges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r>
              <a:rPr lang="en-US" sz="4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97406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1785067" y="2965837"/>
            <a:ext cx="6352434" cy="16586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678941">
              <a:defRPr sz="2475"/>
            </a:pPr>
            <a:r>
              <a:rPr lang="en-US" sz="4800" b="1" dirty="0" smtClean="0"/>
              <a:t>IMPLEMENTATION</a:t>
            </a:r>
            <a:endParaRPr sz="4800" b="1"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33263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Overview</a:t>
            </a:r>
          </a:p>
        </p:txBody>
      </p:sp>
      <p:sp>
        <p:nvSpPr>
          <p:cNvPr id="224" name="Shape 22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rPr dirty="0"/>
              <a:t>Previous Talk</a:t>
            </a:r>
          </a:p>
          <a:p>
            <a:pPr>
              <a:defRPr sz="3200"/>
            </a:pPr>
            <a:r>
              <a:rPr dirty="0"/>
              <a:t>Implementation</a:t>
            </a:r>
          </a:p>
          <a:p>
            <a:pPr>
              <a:defRPr sz="3200"/>
            </a:pPr>
            <a:r>
              <a:rPr dirty="0"/>
              <a:t>Results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smtClean="0"/>
              <a:t>Medusa </a:t>
            </a:r>
            <a:r>
              <a:rPr dirty="0" smtClean="0"/>
              <a:t>Requirement</a:t>
            </a:r>
            <a:r>
              <a:rPr lang="en-US" dirty="0" smtClean="0"/>
              <a:t>s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57" name="Shape 257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 dirty="0"/>
              <a:t>Programming</a:t>
            </a:r>
          </a:p>
          <a:p>
            <a:pPr marL="596503" lvl="1" indent="-253603">
              <a:spcBef>
                <a:spcPts val="400"/>
              </a:spcBef>
              <a:defRPr sz="2000"/>
            </a:pPr>
            <a:r>
              <a:rPr dirty="0"/>
              <a:t>CUDA </a:t>
            </a:r>
            <a:r>
              <a:rPr lang="en-US" dirty="0" smtClean="0"/>
              <a:t>4.2</a:t>
            </a:r>
            <a:endParaRPr sz="1600" dirty="0"/>
          </a:p>
          <a:p>
            <a:pPr marL="596503" lvl="1" indent="-253603">
              <a:spcBef>
                <a:spcPts val="400"/>
              </a:spcBef>
              <a:defRPr sz="2000"/>
            </a:pPr>
            <a:r>
              <a:rPr dirty="0"/>
              <a:t>C++ 03</a:t>
            </a:r>
            <a:endParaRPr sz="1600" dirty="0"/>
          </a:p>
          <a:p>
            <a:pPr>
              <a:defRPr sz="2400"/>
            </a:pPr>
            <a:r>
              <a:rPr dirty="0"/>
              <a:t>Build</a:t>
            </a:r>
          </a:p>
          <a:p>
            <a:pPr marL="596503" lvl="1" indent="-253603">
              <a:spcBef>
                <a:spcPts val="400"/>
              </a:spcBef>
              <a:defRPr sz="2000"/>
            </a:pPr>
            <a:r>
              <a:rPr dirty="0" err="1"/>
              <a:t>gcc</a:t>
            </a:r>
            <a:endParaRPr dirty="0"/>
          </a:p>
          <a:p>
            <a:pPr marL="596503" lvl="1" indent="-253603">
              <a:spcBef>
                <a:spcPts val="400"/>
              </a:spcBef>
              <a:defRPr sz="2000"/>
            </a:pPr>
            <a:r>
              <a:rPr dirty="0"/>
              <a:t>CUDA </a:t>
            </a:r>
            <a:r>
              <a:rPr dirty="0" err="1"/>
              <a:t>nvcc</a:t>
            </a: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dirty="0"/>
              <a:t>How to </a:t>
            </a:r>
            <a:r>
              <a:rPr dirty="0" smtClean="0"/>
              <a:t>build</a:t>
            </a:r>
            <a:r>
              <a:rPr lang="en-US" dirty="0" smtClean="0"/>
              <a:t> Medusa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61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011" y="2292261"/>
            <a:ext cx="7224543" cy="2976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smtClean="0"/>
              <a:t>Difficulties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101256" y="2242268"/>
            <a:ext cx="6766559" cy="41549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Arial"/>
              </a:rPr>
              <a:t>Bad Documentation</a:t>
            </a:r>
          </a:p>
          <a:p>
            <a:pPr lvl="3" indent="0"/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smtClean="0">
                <a:solidFill>
                  <a:schemeClr val="bg1"/>
                </a:solidFill>
              </a:rPr>
              <a:t>About 4000 lines of code without comments</a:t>
            </a:r>
          </a:p>
          <a:p>
            <a:pPr lvl="3" indent="0"/>
            <a:endParaRPr lang="en-US" sz="2400" dirty="0" smtClean="0">
              <a:solidFill>
                <a:schemeClr val="bg1"/>
              </a:solidFill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No details about compiler version</a:t>
            </a:r>
          </a:p>
          <a:p>
            <a:pPr lvl="3" indent="0"/>
            <a:endParaRPr lang="en-US" sz="2400" dirty="0" smtClean="0">
              <a:solidFill>
                <a:schemeClr val="bg1"/>
              </a:solidFill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Cuda</a:t>
            </a:r>
            <a:r>
              <a:rPr lang="en-US" sz="2400" dirty="0" smtClean="0">
                <a:solidFill>
                  <a:schemeClr val="bg1"/>
                </a:solidFill>
              </a:rPr>
              <a:t> backward compatibility problem</a:t>
            </a:r>
          </a:p>
          <a:p>
            <a:pPr lvl="3" indent="0"/>
            <a:endParaRPr lang="en-US" sz="2400" dirty="0" smtClean="0">
              <a:solidFill>
                <a:schemeClr val="bg1"/>
              </a:solidFill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Old </a:t>
            </a:r>
            <a:r>
              <a:rPr lang="en-US" sz="2400" dirty="0" err="1" smtClean="0">
                <a:solidFill>
                  <a:srgbClr val="FF0000"/>
                </a:solidFill>
              </a:rPr>
              <a:t>Nvidia</a:t>
            </a:r>
            <a:r>
              <a:rPr lang="en-US" sz="2400" dirty="0" smtClean="0">
                <a:solidFill>
                  <a:srgbClr val="FF0000"/>
                </a:solidFill>
              </a:rPr>
              <a:t> Architecture Kernels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Graph Generator Problem</a:t>
            </a:r>
          </a:p>
          <a:p>
            <a:pPr lvl="3" indent="0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1515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sz="2475" b="1" dirty="0">
                <a:solidFill>
                  <a:schemeClr val="bg1"/>
                </a:solidFill>
              </a:rPr>
              <a:t>Maxwell </a:t>
            </a:r>
            <a:r>
              <a:rPr lang="en-US" sz="2475" b="1" dirty="0" smtClean="0">
                <a:solidFill>
                  <a:schemeClr val="bg1"/>
                </a:solidFill>
              </a:rPr>
              <a:t>Compatibility Problem</a:t>
            </a:r>
            <a:r>
              <a:rPr lang="en-US" sz="2475" b="1" dirty="0">
                <a:solidFill>
                  <a:schemeClr val="bg1"/>
                </a:solidFill>
              </a:rPr>
              <a:t/>
            </a:r>
            <a:br>
              <a:rPr lang="en-US" sz="2475" b="1"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/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/>
            </a:r>
            <a:br>
              <a:rPr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 dirty="0"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292087" y="2214439"/>
            <a:ext cx="6766559" cy="403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Need PTX if application built using CUDA v. 2.1~ 5.5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Different major version number aren’t compatible with each other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lvl="3" indent="0"/>
            <a:endParaRPr lang="en-US" sz="2400" dirty="0">
              <a:solidFill>
                <a:schemeClr val="bg1"/>
              </a:solidFill>
            </a:endParaRPr>
          </a:p>
          <a:p>
            <a:pPr lvl="3" indent="0"/>
            <a:endParaRPr lang="en-US" sz="2400" dirty="0" smtClean="0">
              <a:solidFill>
                <a:schemeClr val="bg1"/>
              </a:solidFill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lvl="3" indent="0"/>
            <a:r>
              <a:rPr lang="en-US" sz="1600" dirty="0">
                <a:solidFill>
                  <a:schemeClr val="bg1"/>
                </a:solidFill>
              </a:rPr>
              <a:t>http://docs.nvidia.com/cuda/maxwell-compatibility-guide/#axzz4iGD7BuLS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74931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Python Random Graph Generator</a:t>
            </a:r>
          </a:p>
        </p:txBody>
      </p:sp>
      <p:sp>
        <p:nvSpPr>
          <p:cNvPr id="239" name="Shape 239"/>
          <p:cNvSpPr>
            <a:spLocks noGrp="1"/>
          </p:cNvSpPr>
          <p:nvPr>
            <p:ph type="body" sz="half" idx="1"/>
          </p:nvPr>
        </p:nvSpPr>
        <p:spPr>
          <a:xfrm>
            <a:off x="1530812" y="2049877"/>
            <a:ext cx="5713093" cy="4000067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Based on DIMACS</a:t>
            </a:r>
          </a:p>
          <a:p>
            <a:pPr>
              <a:defRPr sz="2400"/>
            </a:pPr>
            <a:r>
              <a:t>Written in Python</a:t>
            </a:r>
          </a:p>
          <a:p>
            <a:pPr>
              <a:defRPr sz="2400"/>
            </a:pPr>
            <a:r>
              <a:t>Available on our repo (Github)</a:t>
            </a:r>
          </a:p>
          <a:p>
            <a:pPr marL="0" indent="0">
              <a:buSzTx/>
              <a:buNone/>
              <a:defRPr sz="2400"/>
            </a:pPr>
            <a:endParaRPr/>
          </a:p>
          <a:p>
            <a:pPr>
              <a:defRPr sz="2000"/>
            </a:pPr>
            <a:endParaRPr/>
          </a:p>
        </p:txBody>
      </p:sp>
      <p:pic>
        <p:nvPicPr>
          <p:cNvPr id="240" name="image4.png" descr="https://camo.githubusercontent.com/e94d5919d74ce81843b119cbbbde2dff8a40f276/687474703a2f2f7777772e7368616768696768692e69722f70797267672f70797267672d6c6f676f2e706e6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1236" y="4257218"/>
            <a:ext cx="3485540" cy="2049637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011038" y="6450996"/>
            <a:ext cx="366262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r>
              <a:t>http://github.com/sepandhaghighi/pyrgg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DIMACS Standard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half" idx="1"/>
          </p:nvPr>
        </p:nvSpPr>
        <p:spPr>
          <a:xfrm>
            <a:off x="1530812" y="2049877"/>
            <a:ext cx="5713093" cy="4000067"/>
          </a:xfrm>
          <a:prstGeom prst="rect">
            <a:avLst/>
          </a:prstGeom>
        </p:spPr>
        <p:txBody>
          <a:bodyPr/>
          <a:lstStyle/>
          <a:p>
            <a:pPr marL="242864" indent="-242864" defTabSz="644651">
              <a:spcBef>
                <a:spcPts val="600"/>
              </a:spcBef>
              <a:defRPr sz="2256"/>
            </a:pPr>
            <a:r>
              <a:t>A graph contains </a:t>
            </a:r>
            <a:r>
              <a:rPr i="1"/>
              <a:t>n </a:t>
            </a:r>
            <a:r>
              <a:t>nodes and </a:t>
            </a:r>
            <a:r>
              <a:rPr i="1"/>
              <a:t>m </a:t>
            </a:r>
            <a:r>
              <a:t>arcs</a:t>
            </a:r>
          </a:p>
          <a:p>
            <a:pPr marL="242864" indent="-242864" defTabSz="644651">
              <a:spcBef>
                <a:spcPts val="600"/>
              </a:spcBef>
              <a:defRPr sz="2256"/>
            </a:pPr>
            <a:r>
              <a:t>Nodes are identified by integers 1...</a:t>
            </a:r>
            <a:r>
              <a:rPr i="1"/>
              <a:t>n</a:t>
            </a:r>
          </a:p>
          <a:p>
            <a:pPr marL="242864" indent="-242864" defTabSz="644651">
              <a:spcBef>
                <a:spcPts val="600"/>
              </a:spcBef>
              <a:defRPr sz="2256"/>
            </a:pPr>
            <a:r>
              <a:t>Graphs can be interpreted as directed or undirected</a:t>
            </a:r>
          </a:p>
          <a:p>
            <a:pPr marL="242864" indent="-242864" defTabSz="644651">
              <a:spcBef>
                <a:spcPts val="600"/>
              </a:spcBef>
              <a:defRPr sz="2256"/>
            </a:pPr>
            <a:r>
              <a:t> Graphs can have parallel arcs and self-loops</a:t>
            </a:r>
          </a:p>
          <a:p>
            <a:pPr marL="242864" indent="-242864" defTabSz="644651">
              <a:spcBef>
                <a:spcPts val="600"/>
              </a:spcBef>
              <a:defRPr sz="2256"/>
            </a:pPr>
            <a:r>
              <a:t>Arc weights are signed integers</a:t>
            </a:r>
          </a:p>
          <a:p>
            <a:pPr marL="242864" indent="-242864" defTabSz="644651">
              <a:spcBef>
                <a:spcPts val="600"/>
              </a:spcBef>
              <a:defRPr sz="1879"/>
            </a:pPr>
            <a:endParaRPr/>
          </a:p>
        </p:txBody>
      </p:sp>
      <p:pic>
        <p:nvPicPr>
          <p:cNvPr id="245" name="image5.gif" descr="https://mpe.dimacs.rutgers.edu/doc/dimacs_logo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6588" y="5494751"/>
            <a:ext cx="5007854" cy="1363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Pyrgg (branch_gen)</a:t>
            </a:r>
          </a:p>
        </p:txBody>
      </p:sp>
      <p:pic>
        <p:nvPicPr>
          <p:cNvPr id="248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608" y="1398739"/>
            <a:ext cx="7172193" cy="5367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Pyrgg (edge_gen)</a:t>
            </a:r>
          </a:p>
        </p:txBody>
      </p:sp>
      <p:pic>
        <p:nvPicPr>
          <p:cNvPr id="251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3694" y="1461369"/>
            <a:ext cx="7274361" cy="5002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Output</a:t>
            </a:r>
          </a:p>
        </p:txBody>
      </p:sp>
      <p:pic>
        <p:nvPicPr>
          <p:cNvPr id="254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323" y="1346670"/>
            <a:ext cx="7099907" cy="5434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Let’s Flashback!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idx="1"/>
          </p:nvPr>
        </p:nvSpPr>
        <p:spPr>
          <a:xfrm>
            <a:off x="1190847" y="1346670"/>
            <a:ext cx="7060018" cy="5043498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Why graphs? </a:t>
            </a:r>
          </a:p>
          <a:p>
            <a:pPr marL="596503" lvl="1" indent="-253603">
              <a:spcBef>
                <a:spcPts val="400"/>
              </a:spcBef>
              <a:defRPr sz="2400"/>
            </a:pPr>
            <a:r>
              <a:t>Many real-world applications:</a:t>
            </a:r>
            <a:endParaRPr sz="1600"/>
          </a:p>
          <a:p>
            <a:pPr marL="944166" lvl="2" indent="-258366">
              <a:spcBef>
                <a:spcPts val="400"/>
              </a:spcBef>
              <a:defRPr sz="2000"/>
            </a:pPr>
            <a:r>
              <a:t>Social Networks</a:t>
            </a:r>
            <a:endParaRPr sz="1400"/>
          </a:p>
          <a:p>
            <a:pPr marL="944166" lvl="2" indent="-258366">
              <a:spcBef>
                <a:spcPts val="400"/>
              </a:spcBef>
              <a:defRPr sz="2000"/>
            </a:pPr>
            <a:r>
              <a:t>Web link analysis</a:t>
            </a:r>
            <a:endParaRPr sz="1400"/>
          </a:p>
          <a:p>
            <a:pPr marL="944166" lvl="2" indent="-258366">
              <a:spcBef>
                <a:spcPts val="400"/>
              </a:spcBef>
              <a:defRPr sz="2000"/>
            </a:pPr>
            <a:endParaRPr sz="1400"/>
          </a:p>
          <a:p>
            <a:pPr>
              <a:defRPr sz="2800"/>
            </a:pPr>
            <a:r>
              <a:t>Challenging CUDA code?</a:t>
            </a:r>
          </a:p>
          <a:p>
            <a:pPr marL="596503" lvl="1" indent="-253603">
              <a:spcBef>
                <a:spcPts val="400"/>
              </a:spcBef>
              <a:defRPr sz="2400"/>
            </a:pPr>
            <a:r>
              <a:t>Solution: Sequential Programming Framework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GPU As An Accelerator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sz="half" idx="1"/>
          </p:nvPr>
        </p:nvSpPr>
        <p:spPr>
          <a:xfrm>
            <a:off x="1530812" y="2049877"/>
            <a:ext cx="5713093" cy="4000067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GPU-based solutions vs CPU-based</a:t>
            </a:r>
          </a:p>
          <a:p>
            <a:pPr marL="596503" lvl="1" indent="-253603">
              <a:spcBef>
                <a:spcPts val="400"/>
              </a:spcBef>
              <a:defRPr sz="2000"/>
            </a:pPr>
            <a:r>
              <a:t>Improved performance</a:t>
            </a:r>
            <a:endParaRPr sz="1600"/>
          </a:p>
          <a:p>
            <a:pPr marL="596503" lvl="1" indent="-253603">
              <a:spcBef>
                <a:spcPts val="400"/>
              </a:spcBef>
              <a:defRPr sz="2000"/>
            </a:pPr>
            <a:r>
              <a:t>Limited to specific graph operations</a:t>
            </a:r>
            <a:endParaRPr sz="1600"/>
          </a:p>
          <a:p>
            <a:pPr marL="596503" lvl="1" indent="-253603">
              <a:spcBef>
                <a:spcPts val="400"/>
              </a:spcBef>
              <a:defRPr sz="2000"/>
            </a:pPr>
            <a:r>
              <a:t>Optimization for each graph processing task</a:t>
            </a:r>
            <a:endParaRPr sz="160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What Medusa Offers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1491299" y="2049877"/>
            <a:ext cx="6348029" cy="4000067"/>
          </a:xfrm>
          <a:prstGeom prst="rect">
            <a:avLst/>
          </a:prstGeom>
        </p:spPr>
        <p:txBody>
          <a:bodyPr/>
          <a:lstStyle/>
          <a:p>
            <a:pPr marL="258365" indent="-258365">
              <a:defRPr sz="2400"/>
            </a:pPr>
            <a:r>
              <a:t>A Soft Framework</a:t>
            </a:r>
          </a:p>
          <a:p>
            <a:pPr marL="601265" lvl="1" indent="-258365">
              <a:defRPr sz="2400"/>
            </a:pPr>
            <a:r>
              <a:t>Simplify Programming</a:t>
            </a:r>
          </a:p>
          <a:p>
            <a:pPr marL="601265" lvl="1" indent="-258365">
              <a:defRPr sz="2400"/>
            </a:pPr>
            <a:endParaRPr/>
          </a:p>
          <a:p>
            <a:pPr marL="601265" lvl="1" indent="-258365">
              <a:defRPr sz="2400"/>
            </a:pPr>
            <a:endParaRPr/>
          </a:p>
          <a:p>
            <a:pPr marL="258365" indent="-258365">
              <a:defRPr sz="2400"/>
            </a:pPr>
            <a:r>
              <a:t>Novel Graph Programming Model</a:t>
            </a:r>
          </a:p>
          <a:p>
            <a:pPr marL="601265" lvl="1" indent="-258365">
              <a:defRPr sz="2400"/>
            </a:pPr>
            <a:r>
              <a:t>Edge-Message-Vertex</a:t>
            </a:r>
          </a:p>
          <a:p>
            <a:pPr marL="944166" lvl="2" indent="-258366">
              <a:defRPr sz="2400"/>
            </a:pPr>
            <a:r>
              <a:t>Suitable for Parallel Graph Processing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Overview of Medusa</a:t>
            </a:r>
          </a:p>
        </p:txBody>
      </p:sp>
      <p:pic>
        <p:nvPicPr>
          <p:cNvPr id="2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567" y="2089298"/>
            <a:ext cx="6933493" cy="4271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smtClean="0"/>
              <a:t>GPU </a:t>
            </a:r>
            <a:r>
              <a:rPr lang="en-US" dirty="0" err="1" smtClean="0"/>
              <a:t>vs</a:t>
            </a:r>
            <a:r>
              <a:rPr lang="en-US" dirty="0" smtClean="0"/>
              <a:t> CPU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10" y="1346164"/>
            <a:ext cx="4141834" cy="25256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839" y="4032605"/>
            <a:ext cx="4160305" cy="239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8769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smtClean="0"/>
              <a:t>Hardware Generation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1" y="1777117"/>
            <a:ext cx="7085959" cy="389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4535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678941">
              <a:defRPr sz="2475"/>
            </a:pPr>
            <a:r>
              <a:rPr lang="en-US" dirty="0" err="1" smtClean="0"/>
              <a:t>Nvidia</a:t>
            </a:r>
            <a:r>
              <a:rPr lang="en-US" dirty="0" smtClean="0"/>
              <a:t> Fermi GPU (2010)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60" name="Shape 260"/>
          <p:cNvSpPr>
            <a:spLocks noGrp="1"/>
          </p:cNvSpPr>
          <p:nvPr>
            <p:ph type="body" sz="half" idx="1"/>
          </p:nvPr>
        </p:nvSpPr>
        <p:spPr>
          <a:xfrm>
            <a:off x="1714527" y="1885286"/>
            <a:ext cx="5713093" cy="40000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endParaRPr/>
          </a:p>
          <a:p>
            <a:pPr marL="0" lvl="1" indent="342900">
              <a:spcBef>
                <a:spcPts val="400"/>
              </a:spcBef>
              <a:buSzTx/>
              <a:buNone/>
              <a:defRPr sz="20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72" y="1780461"/>
            <a:ext cx="7126448" cy="45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9728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0000FF"/>
      </a:hlink>
      <a:folHlink>
        <a:srgbClr val="FF00FF"/>
      </a:folHlink>
    </a:clrScheme>
    <a:fontScheme name="Madiso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0000FF"/>
      </a:hlink>
      <a:folHlink>
        <a:srgbClr val="FF00FF"/>
      </a:folHlink>
    </a:clrScheme>
    <a:fontScheme name="Madiso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262</Words>
  <Application>Microsoft Office PowerPoint</Application>
  <PresentationFormat>On-screen Show (4:3)</PresentationFormat>
  <Paragraphs>148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Consolas</vt:lpstr>
      <vt:lpstr>Wingdings</vt:lpstr>
      <vt:lpstr>Wingdings 3</vt:lpstr>
      <vt:lpstr>Madison</vt:lpstr>
      <vt:lpstr>Medusa Implementation</vt:lpstr>
      <vt:lpstr>Overview</vt:lpstr>
      <vt:lpstr>Let’s Flashback!</vt:lpstr>
      <vt:lpstr>GPU As An Accelerator</vt:lpstr>
      <vt:lpstr>What Medusa Offers</vt:lpstr>
      <vt:lpstr>Overview of Medusa</vt:lpstr>
      <vt:lpstr>GPU vs CPU  </vt:lpstr>
      <vt:lpstr>Hardware Generation  </vt:lpstr>
      <vt:lpstr>Nvidia Fermi GPU (2010)  </vt:lpstr>
      <vt:lpstr>Nvidia Kepler (2012)  </vt:lpstr>
      <vt:lpstr>Nvidia MAXWELL (2015)  </vt:lpstr>
      <vt:lpstr>CUDA Software Stack  </vt:lpstr>
      <vt:lpstr>CUDA Compilation  </vt:lpstr>
      <vt:lpstr>CUDA Compilation  </vt:lpstr>
      <vt:lpstr>CUDA BFS Sample  </vt:lpstr>
      <vt:lpstr>CUDA BFS Sample  </vt:lpstr>
      <vt:lpstr>CUDA Kernel  </vt:lpstr>
      <vt:lpstr>CUDA Kernel  </vt:lpstr>
      <vt:lpstr>IMPLEMENTATION</vt:lpstr>
      <vt:lpstr>Medusa Requirements  </vt:lpstr>
      <vt:lpstr>How to build Medusa  </vt:lpstr>
      <vt:lpstr>Difficulties  </vt:lpstr>
      <vt:lpstr>Maxwell Compatibility Problem   </vt:lpstr>
      <vt:lpstr>Python Random Graph Generator</vt:lpstr>
      <vt:lpstr>DIMACS Standard</vt:lpstr>
      <vt:lpstr>Pyrgg (branch_gen)</vt:lpstr>
      <vt:lpstr>Pyrgg (edge_gen)</vt:lpstr>
      <vt:lpstr>Output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Medusa Implementation</dc:title>
  <cp:lastModifiedBy>Sepkjaer</cp:lastModifiedBy>
  <cp:revision>19</cp:revision>
  <dcterms:modified xsi:type="dcterms:W3CDTF">2017-05-27T08:14:41Z</dcterms:modified>
</cp:coreProperties>
</file>